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312" r:id="rId2"/>
    <p:sldId id="258" r:id="rId3"/>
    <p:sldId id="259" r:id="rId4"/>
    <p:sldId id="260" r:id="rId5"/>
    <p:sldId id="261" r:id="rId6"/>
    <p:sldId id="262" r:id="rId7"/>
    <p:sldId id="263" r:id="rId8"/>
    <p:sldId id="309" r:id="rId9"/>
    <p:sldId id="265" r:id="rId10"/>
    <p:sldId id="310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3133A-8B28-4E68-B484-7C425E784EB4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637E1-D436-45DB-BC8C-44206632D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204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E8B413D-BF41-4F56-A68A-1C0460F46E57}" type="slidenum">
              <a:rPr lang="ru-RU">
                <a:latin typeface="Tahoma" pitchFamily="34" charset="0"/>
              </a:rPr>
              <a:pPr eaLnBrk="1" hangingPunct="1"/>
              <a:t>1</a:t>
            </a:fld>
            <a:endParaRPr lang="ru-RU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DBBF-8E9B-4FBB-9A6E-F76DDBA4650B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CD51-0051-4314-B1BB-C49C5B8A513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DBBF-8E9B-4FBB-9A6E-F76DDBA4650B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CD51-0051-4314-B1BB-C49C5B8A51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DBBF-8E9B-4FBB-9A6E-F76DDBA4650B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CD51-0051-4314-B1BB-C49C5B8A51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DBBF-8E9B-4FBB-9A6E-F76DDBA4650B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CD51-0051-4314-B1BB-C49C5B8A513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DBBF-8E9B-4FBB-9A6E-F76DDBA4650B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CD51-0051-4314-B1BB-C49C5B8A51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DBBF-8E9B-4FBB-9A6E-F76DDBA4650B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CD51-0051-4314-B1BB-C49C5B8A51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DBBF-8E9B-4FBB-9A6E-F76DDBA4650B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CD51-0051-4314-B1BB-C49C5B8A51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DBBF-8E9B-4FBB-9A6E-F76DDBA4650B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CD51-0051-4314-B1BB-C49C5B8A51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DBBF-8E9B-4FBB-9A6E-F76DDBA4650B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CD51-0051-4314-B1BB-C49C5B8A51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DBBF-8E9B-4FBB-9A6E-F76DDBA4650B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CD51-0051-4314-B1BB-C49C5B8A51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DBBF-8E9B-4FBB-9A6E-F76DDBA4650B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CD51-0051-4314-B1BB-C49C5B8A51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3CA3DBBF-8E9B-4FBB-9A6E-F76DDBA4650B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984CCD51-0051-4314-B1BB-C49C5B8A513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179388" y="188913"/>
            <a:ext cx="87137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ru-RU" sz="1400">
                <a:solidFill>
                  <a:srgbClr val="FFFF00"/>
                </a:solidFill>
              </a:rPr>
              <a:t>МИНИСТЕРСТВО </a:t>
            </a:r>
            <a:r>
              <a:rPr kumimoji="1" lang="en-US" sz="1400">
                <a:solidFill>
                  <a:srgbClr val="FFFF00"/>
                </a:solidFill>
              </a:rPr>
              <a:t> </a:t>
            </a:r>
            <a:r>
              <a:rPr kumimoji="1" lang="ru-RU" sz="1400">
                <a:solidFill>
                  <a:srgbClr val="FFFF00"/>
                </a:solidFill>
              </a:rPr>
              <a:t>ОБРАЗОВАНИЯ И НАУКИ РОССИЙСКОЙ ФЕДЕРАЦИИ</a:t>
            </a:r>
          </a:p>
          <a:p>
            <a:pPr algn="ctr"/>
            <a:r>
              <a:rPr kumimoji="1" lang="ru-RU" sz="1400">
                <a:solidFill>
                  <a:srgbClr val="FFFF00"/>
                </a:solidFill>
              </a:rPr>
              <a:t>ФЕДЕРАЛЬНОЕ ГОСУДАРСТВЕННОЕ БЮДЖЕТНОЕ ОБРАЗОВАТЕЛЬНОЕ</a:t>
            </a:r>
          </a:p>
          <a:p>
            <a:pPr algn="ctr"/>
            <a:r>
              <a:rPr kumimoji="1" lang="ru-RU" sz="1400">
                <a:solidFill>
                  <a:srgbClr val="FFFF00"/>
                </a:solidFill>
              </a:rPr>
              <a:t>УЧРЕЖДЕНИЕ ВЫСШЕГО ОБРАЗОВАНИЯ</a:t>
            </a:r>
          </a:p>
          <a:p>
            <a:pPr algn="ctr"/>
            <a:r>
              <a:rPr kumimoji="1" lang="ru-RU" sz="1400">
                <a:solidFill>
                  <a:srgbClr val="FFFF00"/>
                </a:solidFill>
              </a:rPr>
              <a:t>«РОСТОВСКИЙ ГОСУДАРСТВЕННЫЙ ЭКОНОМИЧЕСКИЙ УНИВЕРСИТЕТ (РИНХ)»</a:t>
            </a:r>
            <a:endParaRPr lang="ru-RU" sz="1400"/>
          </a:p>
        </p:txBody>
      </p:sp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3149600" y="2806700"/>
            <a:ext cx="2589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ru-RU" sz="1400">
                <a:solidFill>
                  <a:srgbClr val="FFFF00"/>
                </a:solidFill>
              </a:rPr>
              <a:t>ЮРИДИЧЕСКИЙ ФАКУЛЬТЕТ </a:t>
            </a:r>
            <a:endParaRPr lang="ru-RU" sz="1400"/>
          </a:p>
        </p:txBody>
      </p:sp>
      <p:sp>
        <p:nvSpPr>
          <p:cNvPr id="4" name="Прямоугольник 3"/>
          <p:cNvSpPr/>
          <p:nvPr/>
        </p:nvSpPr>
        <p:spPr>
          <a:xfrm>
            <a:off x="241300" y="3224213"/>
            <a:ext cx="8713788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КАФЕДРА СУДЕБНОЙ ЭКСПЕРТИЗЫ И КРИМИНАЛИСТИКИ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6513" y="3789363"/>
            <a:ext cx="41148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ИНФОРМАЦИОННЫЙ МАТЕРИАЛ</a:t>
            </a:r>
          </a:p>
        </p:txBody>
      </p:sp>
      <p:sp>
        <p:nvSpPr>
          <p:cNvPr id="3078" name="Прямоугольник 5"/>
          <p:cNvSpPr>
            <a:spLocks noChangeArrowheads="1"/>
          </p:cNvSpPr>
          <p:nvPr/>
        </p:nvSpPr>
        <p:spPr bwMode="auto">
          <a:xfrm>
            <a:off x="241300" y="4292600"/>
            <a:ext cx="87852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FFC000"/>
                </a:solidFill>
              </a:rPr>
              <a:t>«ОРГАНИЗАЦИЯ И ПРОИЗВОДСТВО ОСМОТРА МЕСТА ДОРОЖНО-ТРАНСПОРТНОГО ПРОИСШЕСТВИЯ»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3079" name="Picture 8" descr="C:\Users\Leon\Desktop\ЛОГОТИП РИН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222375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561124"/>
      </p:ext>
    </p:extLst>
  </p:cSld>
  <p:clrMapOvr>
    <a:masterClrMapping/>
  </p:clrMapOvr>
  <p:transition spd="slow" advTm="1683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476672"/>
            <a:ext cx="2863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УПРАЖНЕНИЕ </a:t>
            </a:r>
            <a:r>
              <a:rPr lang="ru-RU" sz="2800" b="1" dirty="0" smtClean="0">
                <a:solidFill>
                  <a:srgbClr val="FFC000"/>
                </a:solidFill>
              </a:rPr>
              <a:t>№3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1556792"/>
            <a:ext cx="4368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СОСТАВ УЧАСТНИКОВ СОГ</a:t>
            </a:r>
            <a:r>
              <a:rPr lang="en-US" sz="2800" b="1" dirty="0" smtClean="0">
                <a:solidFill>
                  <a:srgbClr val="FFC000"/>
                </a:solidFill>
              </a:rPr>
              <a:t>: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55" y="2420888"/>
            <a:ext cx="695622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FFC000"/>
                </a:solidFill>
              </a:rPr>
              <a:t>Следователь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2"/>
            </a:pPr>
            <a:r>
              <a:rPr lang="ru-RU" sz="2400" b="1" dirty="0" smtClean="0">
                <a:solidFill>
                  <a:srgbClr val="FFC000"/>
                </a:solidFill>
              </a:rPr>
              <a:t>Оперуполномоченный уголовного розыска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3"/>
            </a:pPr>
            <a:r>
              <a:rPr lang="ru-RU" sz="2400" b="1" dirty="0" smtClean="0">
                <a:solidFill>
                  <a:srgbClr val="FFC000"/>
                </a:solidFill>
              </a:rPr>
              <a:t>Специалист автотехник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4"/>
            </a:pPr>
            <a:r>
              <a:rPr lang="ru-RU" sz="2400" b="1" dirty="0" smtClean="0">
                <a:solidFill>
                  <a:srgbClr val="FFC000"/>
                </a:solidFill>
              </a:rPr>
              <a:t>Кинолог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5"/>
            </a:pPr>
            <a:r>
              <a:rPr lang="ru-RU" sz="2400" b="1" dirty="0" smtClean="0">
                <a:solidFill>
                  <a:srgbClr val="FFC000"/>
                </a:solidFill>
              </a:rPr>
              <a:t>Специалист-криминалист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6"/>
            </a:pPr>
            <a:r>
              <a:rPr lang="ru-RU" sz="2400" b="1" dirty="0" smtClean="0">
                <a:solidFill>
                  <a:srgbClr val="FFC000"/>
                </a:solidFill>
              </a:rPr>
              <a:t>Сотрудник ГИБДД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7"/>
            </a:pPr>
            <a:r>
              <a:rPr lang="ru-RU" sz="2400" b="1" dirty="0" smtClean="0">
                <a:solidFill>
                  <a:srgbClr val="FFC000"/>
                </a:solidFill>
              </a:rPr>
              <a:t>Участковый инспектор полиции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r>
              <a:rPr lang="ru-RU" sz="2400" b="1" dirty="0" smtClean="0">
                <a:solidFill>
                  <a:srgbClr val="FFC000"/>
                </a:solidFill>
              </a:rPr>
              <a:t>8.    Судебный медик.</a:t>
            </a:r>
          </a:p>
          <a:p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476672"/>
            <a:ext cx="65004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ТИПОВОЙ СОСТАВ СОГ В ЗАВИСИМОСТИ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ОТ СЛЕДСТВЕННОЙ СИТУАЦИИ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30779"/>
            <a:ext cx="84328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Все участники ДТП находятся на месте происшествия, либо их местонахождение известно. (Состав СОГ</a:t>
            </a:r>
            <a:r>
              <a:rPr lang="en-US" sz="2400" b="1" dirty="0" smtClean="0">
                <a:solidFill>
                  <a:srgbClr val="FFC000"/>
                </a:solidFill>
              </a:rPr>
              <a:t>:</a:t>
            </a:r>
            <a:r>
              <a:rPr lang="ru-RU" sz="2400" b="1" dirty="0" smtClean="0">
                <a:solidFill>
                  <a:srgbClr val="FFC000"/>
                </a:solidFill>
              </a:rPr>
              <a:t> следователь, специалист-криминалист, сотрудник ГИБДД)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4058" y="2832043"/>
            <a:ext cx="81323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Водитель совершивший ДТП, бросив автомашину, с места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происшествия скрылся. </a:t>
            </a:r>
            <a:r>
              <a:rPr lang="ru-RU" sz="2400" b="1" dirty="0">
                <a:solidFill>
                  <a:srgbClr val="FFC000"/>
                </a:solidFill>
              </a:rPr>
              <a:t>(Состав СОГ</a:t>
            </a:r>
            <a:r>
              <a:rPr lang="en-US" sz="2400" b="1" dirty="0">
                <a:solidFill>
                  <a:srgbClr val="FFC000"/>
                </a:solidFill>
              </a:rPr>
              <a:t>:</a:t>
            </a:r>
            <a:r>
              <a:rPr lang="ru-RU" sz="2400" b="1" dirty="0">
                <a:solidFill>
                  <a:srgbClr val="FFC000"/>
                </a:solidFill>
              </a:rPr>
              <a:t> следователь, специалист-криминалист, </a:t>
            </a:r>
            <a:r>
              <a:rPr lang="ru-RU" sz="2400" b="1" dirty="0" smtClean="0">
                <a:solidFill>
                  <a:srgbClr val="FFC000"/>
                </a:solidFill>
              </a:rPr>
              <a:t>сотрудник ГИБДД (инспектор по розыску), оперуполномоченный уголовного розыска, кинолог)</a:t>
            </a:r>
            <a:endParaRPr lang="ru-RU" sz="2400" b="1" dirty="0">
              <a:solidFill>
                <a:srgbClr val="FFC000"/>
              </a:solidFill>
            </a:endParaRPr>
          </a:p>
          <a:p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7" y="4771035"/>
            <a:ext cx="7992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Водитель совершивший ДТП, на автомашине с места происшествия скрылся. ( то же, что и при скрывшемся водителе, за исключением кинолога)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9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40466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ЗАДАЧИ УЧАСТНИКОВ СОГ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98571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Специалист-криминалист</a:t>
            </a:r>
            <a:r>
              <a:rPr lang="en-US" sz="2400" b="1" dirty="0" smtClean="0">
                <a:solidFill>
                  <a:srgbClr val="FFC000"/>
                </a:solidFill>
              </a:rPr>
              <a:t>: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7670" y="1556792"/>
            <a:ext cx="82809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1. Оказывает содействие руководителю СОГ  в обнаружении, фиксации, изъятии, упаковке и сохранении следов и иных вещественных доказательств, отборе сравнительных и контрольных образцов, а также другую помощь, требующую специальных знаний.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2. Содействует полному и правильному отражению в протоколе осмотра полученной криминалистической информации, а также данных о применении криминалистических средств и методов.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3. По согласованию с руководителем СОГ определяет наиболее целесообразные приемы применения криминалистической техники и использует их в работе на месте происшествия.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4. По указанию руководителя СОГ оказывает помощь в производстве следственных действий, а также оперативно-розыскных мероприятий, в том числе проводит  исследования следов и иных предметов на месте происшествия для получения розыскной информации о лицах, совершивших преступление, и иных фактах, подлежащих установлению.</a:t>
            </a:r>
            <a:endParaRPr lang="ru-R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332656"/>
            <a:ext cx="4248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ЗАДАЧИ УЧАСТНИКОВ СОГ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913665"/>
            <a:ext cx="5783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Оперуполномоченный уголовного розыска: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375330"/>
            <a:ext cx="84249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FFC000"/>
                </a:solidFill>
              </a:rPr>
              <a:t>Осуществляет необходимые мероприятия, предусмотренные законами 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«О полиции», «Об оперативно-розыскной деятельности», и иными    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правовыми актами МВД России по установлению, обнаружению и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задержанию лиц, подозреваемых в совершении преступления, проверке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изъятых вещей и объектов по криминалистическим учетам, выявлению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очевидцев, мест хранения и сбыта похищенного, взаимодействуя при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этом с другими подразделениями ОВД и другими ведомствами.</a:t>
            </a:r>
          </a:p>
          <a:p>
            <a:pPr marL="342900" indent="-342900">
              <a:buAutoNum type="arabicPeriod" startAt="2"/>
            </a:pPr>
            <a:r>
              <a:rPr lang="ru-RU" sz="2000" b="1" dirty="0" smtClean="0">
                <a:solidFill>
                  <a:srgbClr val="FFC000"/>
                </a:solidFill>
              </a:rPr>
              <a:t>На основании поручений руководителя СОГ, данных в порядке определенном УПК РФ, проводит оперативно-розыскные мероприятия.</a:t>
            </a:r>
          </a:p>
          <a:p>
            <a:pPr marL="342900" indent="-342900">
              <a:buAutoNum type="arabicPeriod" startAt="3"/>
            </a:pPr>
            <a:r>
              <a:rPr lang="ru-RU" sz="2000" b="1" dirty="0" smtClean="0">
                <a:solidFill>
                  <a:srgbClr val="FFC000"/>
                </a:solidFill>
              </a:rPr>
              <a:t>Сообщает в дежурную часть сведения о характере преступления, приметах подозреваемых лиц и особенностях похищенного имущества, а также другие данные имеющие значение для поиска и задержания преступников.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4.    О результатах проделанной работы незамедлительно информирует    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 руководителя СОГ (в необходимых случаях – письменно) и своего   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 непосредственного начальника. </a:t>
            </a:r>
            <a:endParaRPr lang="ru-R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1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332656"/>
            <a:ext cx="4248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ЗАДАЧИ УЧАСТНИКОВ СОГ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9133" y="1052736"/>
            <a:ext cx="2162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Сотрудник ГИБДД: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9133" y="1700808"/>
            <a:ext cx="826133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FFC000"/>
                </a:solidFill>
              </a:rPr>
              <a:t>Организует эвакуацию людей и оказание доврачебной помощи пострадавшим.</a:t>
            </a:r>
          </a:p>
          <a:p>
            <a:pPr marL="342900" indent="-342900">
              <a:buAutoNum type="arabicPeriod" startAt="2"/>
            </a:pPr>
            <a:r>
              <a:rPr lang="ru-RU" sz="2000" b="1" dirty="0" smtClean="0">
                <a:solidFill>
                  <a:srgbClr val="FFC000"/>
                </a:solidFill>
              </a:rPr>
              <a:t>Принимает меры для сохранения обстановки и следов происшествия.</a:t>
            </a:r>
          </a:p>
          <a:p>
            <a:pPr marL="342900" indent="-342900">
              <a:buAutoNum type="arabicPeriod" startAt="3"/>
            </a:pPr>
            <a:r>
              <a:rPr lang="ru-RU" sz="2000" b="1" dirty="0" smtClean="0">
                <a:solidFill>
                  <a:srgbClr val="FFC000"/>
                </a:solidFill>
              </a:rPr>
              <a:t>Организует движение автотранспорта на время осмотра места происшествия, обеспечивает безопасность работы членов СОГ.</a:t>
            </a:r>
          </a:p>
          <a:p>
            <a:pPr marL="342900" indent="-342900">
              <a:buAutoNum type="arabicPeriod" startAt="4"/>
            </a:pPr>
            <a:r>
              <a:rPr lang="ru-RU" sz="2000" b="1" dirty="0" smtClean="0">
                <a:solidFill>
                  <a:srgbClr val="FFC000"/>
                </a:solidFill>
              </a:rPr>
              <a:t>Оказывает помощь следователю в осмотре места происшествия и транспортного средства, установлении очевидцев.</a:t>
            </a:r>
          </a:p>
          <a:p>
            <a:pPr marL="342900" indent="-342900">
              <a:buAutoNum type="arabicPeriod" startAt="5"/>
            </a:pPr>
            <a:r>
              <a:rPr lang="ru-RU" sz="2000" b="1" dirty="0" smtClean="0">
                <a:solidFill>
                  <a:srgbClr val="FFC000"/>
                </a:solidFill>
              </a:rPr>
              <a:t>Обеспечивает медицинское освидетельствование водителей.</a:t>
            </a:r>
          </a:p>
          <a:p>
            <a:pPr marL="342900" indent="-342900">
              <a:buAutoNum type="arabicPeriod" startAt="6"/>
            </a:pPr>
            <a:r>
              <a:rPr lang="ru-RU" sz="2000" b="1" dirty="0" smtClean="0">
                <a:solidFill>
                  <a:srgbClr val="FFC000"/>
                </a:solidFill>
              </a:rPr>
              <a:t>Организует буксировку (транспортировку) транспортного средства в случае его повреждения.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7.    Принимает меры по установлению владельцев и розыску транспортных 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 средств, скрывшихся с места происшествия, розыску похищенного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 автотранспорта. </a:t>
            </a:r>
            <a:endParaRPr lang="ru-R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332656"/>
            <a:ext cx="4248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ЗАДАЧИ УЧАСТНИКОВ СОГ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4939" y="901707"/>
            <a:ext cx="4033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Участковый уполномоченный </a:t>
            </a:r>
            <a:r>
              <a:rPr lang="ru-RU" b="1" dirty="0" smtClean="0">
                <a:solidFill>
                  <a:srgbClr val="FFC000"/>
                </a:solidFill>
              </a:rPr>
              <a:t>полиции</a:t>
            </a:r>
            <a:r>
              <a:rPr lang="en-US" b="1" dirty="0" smtClean="0">
                <a:solidFill>
                  <a:srgbClr val="FFC000"/>
                </a:solidFill>
              </a:rPr>
              <a:t>: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4314" y="1271039"/>
            <a:ext cx="81831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FFC000"/>
                </a:solidFill>
              </a:rPr>
              <a:t>Информирует руководителя СОГ и сотрудника оперативного подразделения о характере и месте совершения преступления, о пострадавших, возможных свидетелей и лицах, которые могут быть причастны к совершению преступления.</a:t>
            </a:r>
          </a:p>
          <a:p>
            <a:pPr marL="457200" indent="-457200">
              <a:buAutoNum type="arabicPeriod" startAt="2"/>
            </a:pPr>
            <a:r>
              <a:rPr lang="ru-RU" sz="2000" b="1" dirty="0" smtClean="0">
                <a:solidFill>
                  <a:srgbClr val="FFC000"/>
                </a:solidFill>
              </a:rPr>
              <a:t>Исполняет поручения руководителя СОГ по установлению, вызову к  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  следователю очевидцев и иных лиц, располагающих сведениями о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  преступлении и лицах, его совершивших, используя для этого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  возможности доверительных отношений с гражданами. 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4939" y="3843096"/>
            <a:ext cx="2326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Инспектор-кинолог</a:t>
            </a:r>
            <a:r>
              <a:rPr lang="en-US" sz="2000" b="1" dirty="0" smtClean="0">
                <a:solidFill>
                  <a:srgbClr val="FFC000"/>
                </a:solidFill>
              </a:rPr>
              <a:t>:</a:t>
            </a:r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4314" y="4243206"/>
            <a:ext cx="85201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FFC000"/>
                </a:solidFill>
              </a:rPr>
              <a:t>Принимает решение о возможности применения служебно-розыскной собаки и по указанию руководителя СОГ  применяет ее для обнаружения 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причастных к совершенному преступлению или находившихся на месте   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происшествия лиц, а также орудий преступления и других предметов, </a:t>
            </a:r>
          </a:p>
          <a:p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smtClean="0">
                <a:solidFill>
                  <a:srgbClr val="FFC000"/>
                </a:solidFill>
              </a:rPr>
              <a:t>     имеющих значение для дела.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2.    Составляет акт о применении служебно-розыскной собаки. </a:t>
            </a:r>
            <a:endParaRPr lang="ru-R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8178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ПРОИЗВОДСТВО ОСМОТРА МЕСТА ПРОИСШЕСТВИЯ 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t="27183" r="21008" b="12699"/>
          <a:stretch/>
        </p:blipFill>
        <p:spPr bwMode="auto">
          <a:xfrm>
            <a:off x="934523" y="855876"/>
            <a:ext cx="7532915" cy="439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74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404664"/>
            <a:ext cx="4418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КРАТКИЙ АЛГОРИТМ ДЕЙСТВИЙ</a:t>
            </a:r>
            <a:r>
              <a:rPr lang="en-US" sz="2400" b="1" dirty="0" smtClean="0">
                <a:solidFill>
                  <a:srgbClr val="FFC000"/>
                </a:solidFill>
              </a:rPr>
              <a:t>: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96752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FFC000"/>
                </a:solidFill>
              </a:rPr>
              <a:t>Выяснение обстоятельств происшедшего события.</a:t>
            </a:r>
          </a:p>
          <a:p>
            <a:pPr marL="342900" indent="-342900">
              <a:buAutoNum type="arabicPeriod" startAt="2"/>
            </a:pPr>
            <a:r>
              <a:rPr lang="ru-RU" sz="2800" b="1" dirty="0" smtClean="0">
                <a:solidFill>
                  <a:srgbClr val="FFC000"/>
                </a:solidFill>
              </a:rPr>
              <a:t>Определение границ осматриваемого участка и ориентиров.</a:t>
            </a:r>
          </a:p>
          <a:p>
            <a:pPr marL="342900" indent="-342900">
              <a:buAutoNum type="arabicPeriod" startAt="3"/>
            </a:pPr>
            <a:r>
              <a:rPr lang="ru-RU" sz="2800" b="1" dirty="0" smtClean="0">
                <a:solidFill>
                  <a:srgbClr val="FFC000"/>
                </a:solidFill>
              </a:rPr>
              <a:t>Определение и подбор участников осмотра.</a:t>
            </a:r>
          </a:p>
          <a:p>
            <a:pPr marL="342900" indent="-342900">
              <a:buAutoNum type="arabicPeriod" startAt="4"/>
            </a:pPr>
            <a:r>
              <a:rPr lang="ru-RU" sz="2800" b="1" dirty="0" smtClean="0">
                <a:solidFill>
                  <a:srgbClr val="FFC000"/>
                </a:solidFill>
              </a:rPr>
              <a:t>Разъяснение участникам осмотра их процессуальных прав.</a:t>
            </a:r>
          </a:p>
          <a:p>
            <a:r>
              <a:rPr lang="ru-RU" sz="2800" b="1" dirty="0" smtClean="0">
                <a:solidFill>
                  <a:srgbClr val="FFC000"/>
                </a:solidFill>
              </a:rPr>
              <a:t>5.    Непосредственный осмотр места происшествия и фиксация его результатов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42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404664"/>
            <a:ext cx="7295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Фиксирование погодных условий и условий видимости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4" t="28968" r="23138" b="8730"/>
          <a:stretch/>
        </p:blipFill>
        <p:spPr bwMode="auto">
          <a:xfrm>
            <a:off x="1331640" y="1196752"/>
            <a:ext cx="6807200" cy="455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09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C000"/>
                </a:solidFill>
              </a:rPr>
              <a:t>ПРОИЗВОДСТВО ОСМОТРА МЕСТА ПРОИСШЕСТВИЯ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2786" y="112474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Осмотр участка дороги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70993" y="11247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Тип дорожного покрытия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2" t="36508" r="30308" b="17688"/>
          <a:stretch/>
        </p:blipFill>
        <p:spPr bwMode="auto">
          <a:xfrm>
            <a:off x="1691680" y="1524854"/>
            <a:ext cx="636820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6021288"/>
            <a:ext cx="2052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Цементно-бетонное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7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476672"/>
            <a:ext cx="26388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ПЛАН ЗАНЯТИЯ</a:t>
            </a:r>
            <a:r>
              <a:rPr lang="en-US" sz="2800" b="1" dirty="0" smtClean="0">
                <a:solidFill>
                  <a:srgbClr val="FFC000"/>
                </a:solidFill>
              </a:rPr>
              <a:t>: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80650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FFC000"/>
                </a:solidFill>
              </a:rPr>
              <a:t>СОДЕРЖАНИЕ РАБОТЫ СЛЕДОВАТЕЛЯ ПРИ ПОЛУЧЕНИИ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СООБЩЕНИЯ О ФАКТЕ ДТП.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334071"/>
            <a:ext cx="7608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2. СОДЕРЖАНИЕ РАБОТЫ СЛЕДОВАТЕЛЯ ПО ПРИБЫТИИ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НА МЕСТО ПРОИСШЕСТВИЯ.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9783" y="3442047"/>
            <a:ext cx="7877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3. ОРГАНИЗАЦИЯ И ПРОИЗВОДСТВО ОСМОТРА МЕСТА ДТП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9783" y="4293096"/>
            <a:ext cx="7045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4. ОРГАНИЗАЦИЯ СОХРАННОСТИ И ИССЛЕДОВАНИЯ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НЕКОТОРЫХ ОБЪЕКТОВ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02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4" t="36310" r="30196" b="18254"/>
          <a:stretch/>
        </p:blipFill>
        <p:spPr bwMode="auto">
          <a:xfrm>
            <a:off x="1115616" y="1052736"/>
            <a:ext cx="708382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79536" y="5949280"/>
            <a:ext cx="2225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Асфальтобетонное</a:t>
            </a:r>
            <a:endParaRPr lang="ru-R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0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7" t="37302" r="30531" b="18452"/>
          <a:stretch/>
        </p:blipFill>
        <p:spPr bwMode="auto">
          <a:xfrm>
            <a:off x="827584" y="973444"/>
            <a:ext cx="764124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01603" y="6093296"/>
            <a:ext cx="1544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Гравийное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0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0" t="37699" r="30308" b="18849"/>
          <a:stretch/>
        </p:blipFill>
        <p:spPr bwMode="auto">
          <a:xfrm>
            <a:off x="899592" y="980728"/>
            <a:ext cx="7597016" cy="478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6021288"/>
            <a:ext cx="1511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Грунтовое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76671"/>
            <a:ext cx="7103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Состояние и степень влажности дорожного покрытия</a:t>
            </a:r>
            <a:r>
              <a:rPr lang="en-US" sz="2400" b="1" dirty="0" smtClean="0">
                <a:solidFill>
                  <a:srgbClr val="FFC000"/>
                </a:solidFill>
              </a:rPr>
              <a:t>: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2429" y="1207265"/>
            <a:ext cx="83140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(выбоины, трещины, колеи</a:t>
            </a:r>
            <a:r>
              <a:rPr lang="en-US" sz="2400" b="1" dirty="0" smtClean="0">
                <a:solidFill>
                  <a:srgbClr val="FFC000"/>
                </a:solidFill>
              </a:rPr>
              <a:t>:</a:t>
            </a:r>
            <a:r>
              <a:rPr lang="ru-RU" sz="2400" b="1" dirty="0" smtClean="0">
                <a:solidFill>
                  <a:srgbClr val="FFC000"/>
                </a:solidFill>
              </a:rPr>
              <a:t> их размер и координаты по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отношению к элементам проезжей части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r>
              <a:rPr lang="ru-RU" sz="2400" b="1" dirty="0" smtClean="0">
                <a:solidFill>
                  <a:srgbClr val="FFC000"/>
                </a:solidFill>
              </a:rPr>
              <a:t> сухое, мокрое,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обледенелое по снежному слою)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2463279"/>
            <a:ext cx="5883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Продольный и поперечный профиль дороги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 t="57860" r="14706" b="21070"/>
          <a:stretch/>
        </p:blipFill>
        <p:spPr bwMode="auto">
          <a:xfrm>
            <a:off x="290420" y="3068960"/>
            <a:ext cx="8458043" cy="154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1760" y="4725144"/>
            <a:ext cx="4631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Горизонтальный, уклон, подъем, радиус поворота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0420" y="5096846"/>
            <a:ext cx="87992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При необходимости</a:t>
            </a:r>
            <a:r>
              <a:rPr lang="en-US" sz="2000" b="1" dirty="0" smtClean="0">
                <a:solidFill>
                  <a:srgbClr val="FFC000"/>
                </a:solidFill>
              </a:rPr>
              <a:t>:</a:t>
            </a:r>
            <a:r>
              <a:rPr lang="ru-RU" sz="2000" b="1" dirty="0" smtClean="0">
                <a:solidFill>
                  <a:srgbClr val="FFC000"/>
                </a:solidFill>
              </a:rPr>
              <a:t> ширина обочины тротуара, ширина, глубина и угол наклона 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внутреннего кювета, ширина пешеходных дорожек, разделительных газонов, 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их состояние (обледенелое, заснеженное), наличие и высота бордюра. </a:t>
            </a:r>
            <a:endParaRPr lang="ru-R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8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29762" r="15518" b="33730"/>
          <a:stretch/>
        </p:blipFill>
        <p:spPr bwMode="auto">
          <a:xfrm>
            <a:off x="1115616" y="2192975"/>
            <a:ext cx="7163859" cy="267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9925" y="265311"/>
            <a:ext cx="7655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ПРОИЗВОДСТВО ОСМОТРА МЕСТА ПРОИСШЕСТВИЯ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1940" y="1268760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Осмотр участка дороги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3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4" t="38095" r="30980" b="18849"/>
          <a:stretch/>
        </p:blipFill>
        <p:spPr bwMode="auto">
          <a:xfrm>
            <a:off x="357130" y="784549"/>
            <a:ext cx="4004122" cy="24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4770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Осмотр участка </a:t>
            </a:r>
            <a:r>
              <a:rPr lang="ru-RU" b="1" dirty="0" smtClean="0">
                <a:solidFill>
                  <a:srgbClr val="FFC000"/>
                </a:solidFill>
              </a:rPr>
              <a:t>дороги</a:t>
            </a:r>
            <a:r>
              <a:rPr lang="en-US" b="1" dirty="0" smtClean="0">
                <a:solidFill>
                  <a:srgbClr val="FFC000"/>
                </a:solidFill>
              </a:rPr>
              <a:t>:</a:t>
            </a:r>
            <a:r>
              <a:rPr lang="ru-RU" b="1" dirty="0" smtClean="0">
                <a:solidFill>
                  <a:srgbClr val="FFC000"/>
                </a:solidFill>
              </a:rPr>
              <a:t> ширина проезжей части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3" t="38182" r="31586" b="18366"/>
          <a:stretch/>
        </p:blipFill>
        <p:spPr bwMode="auto">
          <a:xfrm>
            <a:off x="4737542" y="784549"/>
            <a:ext cx="4059726" cy="245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2" t="37974" r="30428" b="18276"/>
          <a:stretch/>
        </p:blipFill>
        <p:spPr bwMode="auto">
          <a:xfrm>
            <a:off x="371697" y="3356992"/>
            <a:ext cx="4004122" cy="256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6" t="38352" r="31283" b="18276"/>
          <a:stretch/>
        </p:blipFill>
        <p:spPr bwMode="auto">
          <a:xfrm>
            <a:off x="4703086" y="3385089"/>
            <a:ext cx="4072656" cy="256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2622" y="6237312"/>
            <a:ext cx="831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Одностороннее, двухстороннее</a:t>
            </a:r>
            <a:r>
              <a:rPr lang="en-US" b="1" dirty="0" smtClean="0">
                <a:solidFill>
                  <a:srgbClr val="FFC000"/>
                </a:solidFill>
              </a:rPr>
              <a:t>:</a:t>
            </a:r>
            <a:r>
              <a:rPr lang="ru-RU" b="1" dirty="0" smtClean="0">
                <a:solidFill>
                  <a:srgbClr val="FFC000"/>
                </a:solidFill>
              </a:rPr>
              <a:t> количество полос движения в каждом направлении 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5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2727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Дорожная разметка 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2252" y="1700808"/>
            <a:ext cx="83204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Линии продольной разметки для разделения встречных потоков транспортных средств, проезжей части на полосы движения, обозначения края проезжей части, а также линии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Поперечной разметки, надписи  и иные обозначения на проезжей части.  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6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37897" r="30420" b="17460"/>
          <a:stretch/>
        </p:blipFill>
        <p:spPr bwMode="auto">
          <a:xfrm>
            <a:off x="1258216" y="852931"/>
            <a:ext cx="690508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76672"/>
            <a:ext cx="4099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Наличие дорожных знаков и светофоров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445224"/>
            <a:ext cx="890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Светофоры</a:t>
            </a:r>
            <a:r>
              <a:rPr lang="en-US" b="1" dirty="0" smtClean="0">
                <a:solidFill>
                  <a:srgbClr val="FFC000"/>
                </a:solidFill>
              </a:rPr>
              <a:t>:</a:t>
            </a:r>
            <a:r>
              <a:rPr lang="ru-RU" b="1" dirty="0" smtClean="0">
                <a:solidFill>
                  <a:srgbClr val="FFC000"/>
                </a:solidFill>
              </a:rPr>
              <a:t> двух-, трехцветные</a:t>
            </a:r>
            <a:r>
              <a:rPr lang="en-US" b="1" dirty="0" smtClean="0">
                <a:solidFill>
                  <a:srgbClr val="FFC000"/>
                </a:solidFill>
              </a:rPr>
              <a:t>;</a:t>
            </a:r>
            <a:r>
              <a:rPr lang="ru-RU" b="1" dirty="0" smtClean="0">
                <a:solidFill>
                  <a:srgbClr val="FFC000"/>
                </a:solidFill>
              </a:rPr>
              <a:t> автоматического, вызывного действия и их состояние на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момент осмотра. 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4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37699" r="30532" b="17063"/>
          <a:stretch/>
        </p:blipFill>
        <p:spPr bwMode="auto">
          <a:xfrm>
            <a:off x="467544" y="404664"/>
            <a:ext cx="416446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746" y="609329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Знаки (с указанием номера в ПДД и их названия). Их местоположение </a:t>
            </a:r>
            <a:r>
              <a:rPr lang="ru-RU" b="1" dirty="0" smtClean="0">
                <a:solidFill>
                  <a:srgbClr val="FFC000"/>
                </a:solidFill>
              </a:rPr>
              <a:t>и видимость</a:t>
            </a:r>
            <a:r>
              <a:rPr lang="ru-RU" b="1" dirty="0">
                <a:solidFill>
                  <a:srgbClr val="FFC000"/>
                </a:solidFill>
              </a:rPr>
              <a:t>.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0" t="38873" r="30856" b="17898"/>
          <a:stretch/>
        </p:blipFill>
        <p:spPr bwMode="auto">
          <a:xfrm>
            <a:off x="3851524" y="2920960"/>
            <a:ext cx="4902410" cy="316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3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t="28968" r="16190" b="3174"/>
          <a:stretch/>
        </p:blipFill>
        <p:spPr bwMode="auto">
          <a:xfrm>
            <a:off x="323528" y="1268760"/>
            <a:ext cx="8408844" cy="496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Осмотр участка дороги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3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59078"/>
            <a:ext cx="8557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ДЕЙСТВИЯ СЛЕДОВАТЕЛЯ ПРИ ПОЛУЧЕНИИ СООБЩЕНИЯ О ДТП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8797601" cy="5262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1. Уясняет полученную от оперативного дежурного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информацию о дорожно-транспортном происшествии,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его последствиях и о принятых мерах.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2. Определяет состав следственно-оперативной группы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и дает указание оперативному дежурному об организации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ее сбора.</a:t>
            </a:r>
          </a:p>
          <a:p>
            <a:endParaRPr lang="ru-RU" sz="2400" b="1" dirty="0" smtClean="0">
              <a:solidFill>
                <a:srgbClr val="FFC000"/>
              </a:solidFill>
            </a:endParaRPr>
          </a:p>
          <a:p>
            <a:r>
              <a:rPr lang="ru-RU" sz="2400" b="1" dirty="0" smtClean="0">
                <a:solidFill>
                  <a:srgbClr val="FFC000"/>
                </a:solidFill>
              </a:rPr>
              <a:t>Указание следователя о составе следственно-оперативной группы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является для оперативного дежурного обязательным.</a:t>
            </a:r>
          </a:p>
          <a:p>
            <a:endParaRPr lang="ru-RU" sz="2400" b="1" dirty="0" smtClean="0">
              <a:solidFill>
                <a:srgbClr val="FFC000"/>
              </a:solidFill>
            </a:endParaRPr>
          </a:p>
          <a:p>
            <a:r>
              <a:rPr lang="ru-RU" sz="2400" b="1" dirty="0" smtClean="0">
                <a:solidFill>
                  <a:srgbClr val="FFC000"/>
                </a:solidFill>
              </a:rPr>
              <a:t>3. Решает вопрос о необходимости привлечения дополнительных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сил и средств.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4.Выезжает в составе следственно-оперативной группы на место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происшествия.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32540" r="14734" b="4365"/>
          <a:stretch/>
        </p:blipFill>
        <p:spPr bwMode="auto">
          <a:xfrm>
            <a:off x="240180" y="980728"/>
            <a:ext cx="864650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04664"/>
            <a:ext cx="65790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Определение границ осматриваемого участка и ориентиров </a:t>
            </a:r>
            <a:endParaRPr lang="ru-R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650" y="332656"/>
            <a:ext cx="83848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УПРАЖНЕНИЕ №2. 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ОПИСАТЬ УЧАСТОК ПРОЕЗЖЕЙ ЧАСТИ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9008" y="1163653"/>
            <a:ext cx="82509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rgbClr val="FFC000"/>
                </a:solidFill>
              </a:rPr>
              <a:t>Исходные данные</a:t>
            </a:r>
            <a:r>
              <a:rPr lang="en-US" b="1" u="sng" dirty="0" smtClean="0">
                <a:solidFill>
                  <a:srgbClr val="FFC000"/>
                </a:solidFill>
              </a:rPr>
              <a:t>:</a:t>
            </a:r>
            <a:r>
              <a:rPr lang="ru-RU" b="1" dirty="0" smtClean="0">
                <a:solidFill>
                  <a:srgbClr val="FFC000"/>
                </a:solidFill>
              </a:rPr>
              <a:t>  ДТП произошло на участке проезжей части шоссе Авиаторов в 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Дзержинском районе г. Волгограда в месте расположения АЗС «БИС».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39682" r="27731" b="6251"/>
          <a:stretch/>
        </p:blipFill>
        <p:spPr bwMode="auto">
          <a:xfrm>
            <a:off x="323528" y="1903365"/>
            <a:ext cx="2597890" cy="180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1" t="39489" r="29037" b="7860"/>
          <a:stretch/>
        </p:blipFill>
        <p:spPr bwMode="auto">
          <a:xfrm>
            <a:off x="3247930" y="1880026"/>
            <a:ext cx="2611290" cy="180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5" t="39869" r="28824" b="6155"/>
          <a:stretch/>
        </p:blipFill>
        <p:spPr bwMode="auto">
          <a:xfrm>
            <a:off x="6162414" y="1842187"/>
            <a:ext cx="2581298" cy="183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16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6" t="49405" r="30644" b="1586"/>
          <a:stretch/>
        </p:blipFill>
        <p:spPr bwMode="auto">
          <a:xfrm>
            <a:off x="467544" y="2852936"/>
            <a:ext cx="7097487" cy="358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3239" r="63155" b="50852"/>
          <a:stretch/>
        </p:blipFill>
        <p:spPr bwMode="auto">
          <a:xfrm>
            <a:off x="467544" y="1268760"/>
            <a:ext cx="286789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236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Осматриваемый участок ш. Авиаторов имеет асфальтобетонное покрытие, 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на момент осмотра сухое, без выбоин и трещин. </a:t>
            </a:r>
            <a:endParaRPr lang="ru-RU" sz="20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3464" y="1844824"/>
            <a:ext cx="40815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Профиль дороги горизонтальный.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Видимость не ограничена чем-либо. </a:t>
            </a:r>
            <a:endParaRPr lang="ru-R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7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t="49602" r="50027" b="21628"/>
          <a:stretch/>
        </p:blipFill>
        <p:spPr bwMode="auto">
          <a:xfrm>
            <a:off x="395536" y="3573016"/>
            <a:ext cx="7632847" cy="28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2860" r="63262" b="50663"/>
          <a:stretch/>
        </p:blipFill>
        <p:spPr bwMode="auto">
          <a:xfrm>
            <a:off x="395536" y="980729"/>
            <a:ext cx="403244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93346" y="980876"/>
            <a:ext cx="448552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На данном участке проезжей части  имеется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разметка 1.1 в виде сплошной продольной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линии, разделяющей направления движения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и 1.2.1 обозначающая края проезжей части.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В месте примыкания к шоссе Авиаторов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подъездной дороги на АЗС, указанная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разметка имеет разрывы.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8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2" t="50000" r="52157" b="21429"/>
          <a:stretch/>
        </p:blipFill>
        <p:spPr bwMode="auto">
          <a:xfrm>
            <a:off x="251520" y="3152831"/>
            <a:ext cx="705678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2860" r="63262" b="50473"/>
          <a:stretch/>
        </p:blipFill>
        <p:spPr bwMode="auto">
          <a:xfrm>
            <a:off x="251520" y="488535"/>
            <a:ext cx="395901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0537" y="494152"/>
            <a:ext cx="4794902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На осматриваемый участок проезжей части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действие каких-либо знаков 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не распространяется.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Ширина проезжей части ш. Авиаторов 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на осматриваемом участке Хм. 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Ширина полосы движения в сторону 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Самарского разъезда Хм. </a:t>
            </a:r>
            <a:endParaRPr lang="ru-R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2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2" t="36906" r="25154" b="2976"/>
          <a:stretch/>
        </p:blipFill>
        <p:spPr bwMode="auto">
          <a:xfrm>
            <a:off x="4355976" y="3140968"/>
            <a:ext cx="4474477" cy="306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394341"/>
            <a:ext cx="4209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Способы «привязки» объектов 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6" t="43651" r="25378" b="15476"/>
          <a:stretch/>
        </p:blipFill>
        <p:spPr bwMode="auto">
          <a:xfrm>
            <a:off x="395536" y="980728"/>
            <a:ext cx="3960440" cy="298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57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1" t="19445" r="14846" b="1586"/>
          <a:stretch/>
        </p:blipFill>
        <p:spPr bwMode="auto">
          <a:xfrm>
            <a:off x="395536" y="764704"/>
            <a:ext cx="8380941" cy="527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11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9" t="29444" r="28305" b="15992"/>
          <a:stretch/>
        </p:blipFill>
        <p:spPr bwMode="auto">
          <a:xfrm>
            <a:off x="395536" y="1268760"/>
            <a:ext cx="264832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32656"/>
            <a:ext cx="78422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УПРАЖНЕНИЕ №3  </a:t>
            </a:r>
          </a:p>
          <a:p>
            <a:pPr algn="ctr"/>
            <a:r>
              <a:rPr lang="ru-RU" sz="2000" b="1" dirty="0" smtClean="0">
                <a:solidFill>
                  <a:srgbClr val="FFC000"/>
                </a:solidFill>
              </a:rPr>
              <a:t>«ПРИВЯЗАТЬ» ТРАНСПОРТНОЕ СРЕДСТВО И СДЕЛАТЬ ЕГО ОПИСАНИЕ</a:t>
            </a:r>
            <a:endParaRPr lang="ru-RU" sz="2000" b="1" dirty="0">
              <a:solidFill>
                <a:srgbClr val="FFC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30159" r="29412" b="14682"/>
          <a:stretch/>
        </p:blipFill>
        <p:spPr bwMode="auto">
          <a:xfrm>
            <a:off x="3347864" y="1286042"/>
            <a:ext cx="254566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4" t="31534" r="33530" b="16761"/>
          <a:stretch/>
        </p:blipFill>
        <p:spPr bwMode="auto">
          <a:xfrm>
            <a:off x="6156176" y="1253795"/>
            <a:ext cx="2497143" cy="193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8" t="30777" r="28133" b="19602"/>
          <a:stretch/>
        </p:blipFill>
        <p:spPr bwMode="auto">
          <a:xfrm>
            <a:off x="327672" y="3429000"/>
            <a:ext cx="2784051" cy="183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1" t="30587" r="29145" b="16950"/>
          <a:stretch/>
        </p:blipFill>
        <p:spPr bwMode="auto">
          <a:xfrm>
            <a:off x="3232211" y="3387167"/>
            <a:ext cx="2776969" cy="191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1" t="31345" r="28133" b="17708"/>
          <a:stretch/>
        </p:blipFill>
        <p:spPr bwMode="auto">
          <a:xfrm>
            <a:off x="6146901" y="3387167"/>
            <a:ext cx="2863252" cy="187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7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5" t="50000" r="30241" b="1722"/>
          <a:stretch/>
        </p:blipFill>
        <p:spPr bwMode="auto">
          <a:xfrm>
            <a:off x="611560" y="3140968"/>
            <a:ext cx="7034332" cy="332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t="22633" r="63048" b="50662"/>
          <a:stretch/>
        </p:blipFill>
        <p:spPr bwMode="auto">
          <a:xfrm>
            <a:off x="899592" y="1187476"/>
            <a:ext cx="2881745" cy="19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36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t="50000" r="49916" b="8730"/>
          <a:stretch/>
        </p:blipFill>
        <p:spPr bwMode="auto">
          <a:xfrm>
            <a:off x="467544" y="2852936"/>
            <a:ext cx="7848872" cy="382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23062" r="62941" b="50613"/>
          <a:stretch/>
        </p:blipFill>
        <p:spPr bwMode="auto">
          <a:xfrm>
            <a:off x="899592" y="218959"/>
            <a:ext cx="3960440" cy="263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2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77925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СЛЕДСТВЕННЫЕ СИТУАЦИИ, ВОЗНИКАЮЩИЕ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НА ПЕРВОНАЧАЛЬНОМ ЭТАПЕ РАССЛЕДОВАНИЯ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556792"/>
            <a:ext cx="76402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FFC000"/>
                </a:solidFill>
              </a:rPr>
              <a:t>Все участники ДТП находятся на месте происшествия,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либо их местонахождение известно.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2422" y="2782669"/>
            <a:ext cx="64684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2. Водитель, совершивший ДТП, бросив машину,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с места происшествия скрылся.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147" y="4158898"/>
            <a:ext cx="7366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3. Водитель, совершивший ДТП, на автомашине с места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происшествия скрылся. 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3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t="50000" r="49915" b="6250"/>
          <a:stretch/>
        </p:blipFill>
        <p:spPr bwMode="auto">
          <a:xfrm>
            <a:off x="179512" y="2247765"/>
            <a:ext cx="4120944" cy="26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22633" r="63369" b="50473"/>
          <a:stretch/>
        </p:blipFill>
        <p:spPr bwMode="auto">
          <a:xfrm>
            <a:off x="179512" y="290727"/>
            <a:ext cx="2840182" cy="196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00457" y="290726"/>
            <a:ext cx="45920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«На осматриваемом участке ш. Авиаторов расположены автомашины ГАЗ-33022 г</a:t>
            </a:r>
            <a:r>
              <a:rPr lang="en-US" b="1" dirty="0" smtClean="0">
                <a:solidFill>
                  <a:srgbClr val="FFC000"/>
                </a:solidFill>
              </a:rPr>
              <a:t>/</a:t>
            </a:r>
            <a:r>
              <a:rPr lang="ru-RU" b="1" dirty="0" smtClean="0">
                <a:solidFill>
                  <a:srgbClr val="FFC000"/>
                </a:solidFill>
              </a:rPr>
              <a:t>н Е 758 РС и ВАЗ-21213 г</a:t>
            </a:r>
            <a:r>
              <a:rPr lang="en-US" b="1" dirty="0" smtClean="0">
                <a:solidFill>
                  <a:srgbClr val="FFC000"/>
                </a:solidFill>
              </a:rPr>
              <a:t>/</a:t>
            </a:r>
            <a:r>
              <a:rPr lang="ru-RU" b="1" dirty="0" smtClean="0">
                <a:solidFill>
                  <a:srgbClr val="FFC000"/>
                </a:solidFill>
              </a:rPr>
              <a:t>н О 479 УС. Автомашина ГАЗ правой передней частью кабины непосредственно контактирует с левой передней частью автомашины ВАЗ. Обе автомашины находятся за пределами проезжей части ш. Авиаторов на подъездной дороге, ведущей к АЗС. От правого заднего колеса автомашины ГАЗ до правого по направлению к п. </a:t>
            </a:r>
            <a:r>
              <a:rPr lang="ru-RU" b="1" dirty="0" err="1" smtClean="0">
                <a:solidFill>
                  <a:srgbClr val="FFC000"/>
                </a:solidFill>
              </a:rPr>
              <a:t>Гумрак</a:t>
            </a:r>
            <a:r>
              <a:rPr lang="ru-RU" b="1" dirty="0" smtClean="0">
                <a:solidFill>
                  <a:srgbClr val="FFC000"/>
                </a:solidFill>
              </a:rPr>
              <a:t> края проезжей части ш. Авиаторов Хм, а до световой опоры 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№Х – </a:t>
            </a:r>
            <a:r>
              <a:rPr lang="en-US" b="1" dirty="0" smtClean="0">
                <a:solidFill>
                  <a:srgbClr val="FFC000"/>
                </a:solidFill>
              </a:rPr>
              <a:t>Y</a:t>
            </a:r>
            <a:r>
              <a:rPr lang="ru-RU" b="1" dirty="0" smtClean="0">
                <a:solidFill>
                  <a:srgbClr val="FFC000"/>
                </a:solidFill>
              </a:rPr>
              <a:t>м. От правого переднего колеса этого автомобиля до указанного края проезжей части </a:t>
            </a:r>
            <a:r>
              <a:rPr lang="en-US" b="1" dirty="0" smtClean="0">
                <a:solidFill>
                  <a:srgbClr val="FFC000"/>
                </a:solidFill>
              </a:rPr>
              <a:t>Z</a:t>
            </a:r>
            <a:r>
              <a:rPr lang="ru-RU" b="1" dirty="0" smtClean="0">
                <a:solidFill>
                  <a:srgbClr val="FFC000"/>
                </a:solidFill>
              </a:rPr>
              <a:t>м., а до световой опоры №Х- </a:t>
            </a:r>
            <a:r>
              <a:rPr lang="en-US" b="1" dirty="0" smtClean="0">
                <a:solidFill>
                  <a:srgbClr val="FFC000"/>
                </a:solidFill>
              </a:rPr>
              <a:t>S</a:t>
            </a:r>
            <a:r>
              <a:rPr lang="ru-RU" b="1" dirty="0" smtClean="0">
                <a:solidFill>
                  <a:srgbClr val="FFC000"/>
                </a:solidFill>
              </a:rPr>
              <a:t>м.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От левого заднего колеса автомашины ВАЗ до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правого по направлению к п. </a:t>
            </a:r>
            <a:r>
              <a:rPr lang="ru-RU" b="1" dirty="0" err="1" smtClean="0">
                <a:solidFill>
                  <a:srgbClr val="FFC000"/>
                </a:solidFill>
              </a:rPr>
              <a:t>Гумрак</a:t>
            </a:r>
            <a:r>
              <a:rPr lang="ru-RU" b="1" dirty="0" smtClean="0">
                <a:solidFill>
                  <a:srgbClr val="FFC000"/>
                </a:solidFill>
              </a:rPr>
              <a:t> края проезжей части ш. Авиаторов </a:t>
            </a:r>
            <a:r>
              <a:rPr lang="en-US" b="1" dirty="0" smtClean="0">
                <a:solidFill>
                  <a:srgbClr val="FFC000"/>
                </a:solidFill>
              </a:rPr>
              <a:t>Q</a:t>
            </a:r>
            <a:r>
              <a:rPr lang="ru-RU" b="1" dirty="0" smtClean="0">
                <a:solidFill>
                  <a:srgbClr val="FFC000"/>
                </a:solidFill>
              </a:rPr>
              <a:t>м., а до световой опоры №Х-</a:t>
            </a:r>
            <a:r>
              <a:rPr lang="en-US" b="1" dirty="0" smtClean="0">
                <a:solidFill>
                  <a:srgbClr val="FFC000"/>
                </a:solidFill>
              </a:rPr>
              <a:t>L</a:t>
            </a:r>
            <a:r>
              <a:rPr lang="ru-RU" b="1" dirty="0" smtClean="0">
                <a:solidFill>
                  <a:srgbClr val="FFC000"/>
                </a:solidFill>
              </a:rPr>
              <a:t>м. 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От правого заднего………».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21428" r="13838"/>
          <a:stretch/>
        </p:blipFill>
        <p:spPr bwMode="auto">
          <a:xfrm>
            <a:off x="395536" y="404664"/>
            <a:ext cx="826708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04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7" t="50000" r="29412" b="-1786"/>
          <a:stretch/>
        </p:blipFill>
        <p:spPr bwMode="auto">
          <a:xfrm>
            <a:off x="323528" y="2852936"/>
            <a:ext cx="8100392" cy="378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22633" r="14706" b="50852"/>
          <a:stretch/>
        </p:blipFill>
        <p:spPr bwMode="auto">
          <a:xfrm>
            <a:off x="323528" y="870634"/>
            <a:ext cx="8100392" cy="193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8695" y="271914"/>
            <a:ext cx="3490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ОПИСАТЬ СЛЕДЫ ТОРМОЖЕНИЯ 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90" y="332656"/>
            <a:ext cx="3740546" cy="102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744416" cy="214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335026"/>
            <a:ext cx="482453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«На осматриваемом участке ш. Авиаторов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обнаружены два следа скольжения, которые заканчиваются у задних колес автомашины ГАЗ. Эти следы двойные, поверхностные, прямолинейные, сплошные, длинной </a:t>
            </a:r>
            <a:r>
              <a:rPr lang="en-US" sz="2000" b="1" dirty="0" smtClean="0">
                <a:solidFill>
                  <a:srgbClr val="FFC000"/>
                </a:solidFill>
              </a:rPr>
              <a:t>X</a:t>
            </a:r>
            <a:r>
              <a:rPr lang="ru-RU" sz="2000" b="1" dirty="0" smtClean="0">
                <a:solidFill>
                  <a:srgbClr val="FFC000"/>
                </a:solidFill>
              </a:rPr>
              <a:t>м. каждый. Начало следа, заканчивающегося у правого заднего колеса автомашины ГАЗ расположено в </a:t>
            </a:r>
            <a:r>
              <a:rPr lang="en-US" sz="2000" b="1" dirty="0" smtClean="0">
                <a:solidFill>
                  <a:srgbClr val="FFC000"/>
                </a:solidFill>
              </a:rPr>
              <a:t>Y</a:t>
            </a:r>
            <a:r>
              <a:rPr lang="ru-RU" sz="2000" b="1" dirty="0" smtClean="0">
                <a:solidFill>
                  <a:srgbClr val="FFC000"/>
                </a:solidFill>
              </a:rPr>
              <a:t>м. от правого по направлению к п. </a:t>
            </a:r>
            <a:r>
              <a:rPr lang="ru-RU" sz="2000" b="1" dirty="0" err="1" smtClean="0">
                <a:solidFill>
                  <a:srgbClr val="FFC000"/>
                </a:solidFill>
              </a:rPr>
              <a:t>Гумрак</a:t>
            </a:r>
            <a:r>
              <a:rPr lang="ru-RU" sz="2000" b="1" dirty="0" smtClean="0">
                <a:solidFill>
                  <a:srgbClr val="FFC000"/>
                </a:solidFill>
              </a:rPr>
              <a:t> края проезжей части ш. Авиаторов и в </a:t>
            </a:r>
            <a:r>
              <a:rPr lang="en-US" sz="2000" b="1" dirty="0" smtClean="0">
                <a:solidFill>
                  <a:srgbClr val="FFC000"/>
                </a:solidFill>
              </a:rPr>
              <a:t>Z</a:t>
            </a:r>
            <a:r>
              <a:rPr lang="ru-RU" sz="2000" b="1" dirty="0" smtClean="0">
                <a:solidFill>
                  <a:srgbClr val="FFC000"/>
                </a:solidFill>
              </a:rPr>
              <a:t>м. от линии левого торца здания АЗС.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6815" y="4005064"/>
            <a:ext cx="84930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</a:rPr>
              <a:t>Начало следа, заканчивающегося у </a:t>
            </a:r>
            <a:r>
              <a:rPr lang="ru-RU" sz="2000" b="1" dirty="0" smtClean="0">
                <a:solidFill>
                  <a:srgbClr val="FFC000"/>
                </a:solidFill>
              </a:rPr>
              <a:t>левого заднего </a:t>
            </a:r>
            <a:r>
              <a:rPr lang="ru-RU" sz="2000" b="1" dirty="0">
                <a:solidFill>
                  <a:srgbClr val="FFC000"/>
                </a:solidFill>
              </a:rPr>
              <a:t>колеса автомашины ГАЗ </a:t>
            </a:r>
            <a:r>
              <a:rPr lang="ru-RU" sz="2000" b="1" dirty="0" smtClean="0">
                <a:solidFill>
                  <a:srgbClr val="FFC000"/>
                </a:solidFill>
              </a:rPr>
              <a:t>расположено в </a:t>
            </a:r>
            <a:r>
              <a:rPr lang="ru-RU" sz="2000" b="1" dirty="0" err="1">
                <a:solidFill>
                  <a:srgbClr val="FFC000"/>
                </a:solidFill>
              </a:rPr>
              <a:t>Qм</a:t>
            </a:r>
            <a:r>
              <a:rPr lang="ru-RU" sz="2000" b="1" dirty="0">
                <a:solidFill>
                  <a:srgbClr val="FFC000"/>
                </a:solidFill>
              </a:rPr>
              <a:t>. от правого по направлению к п. </a:t>
            </a:r>
            <a:r>
              <a:rPr lang="ru-RU" sz="2000" b="1" dirty="0" err="1" smtClean="0">
                <a:solidFill>
                  <a:srgbClr val="FFC000"/>
                </a:solidFill>
              </a:rPr>
              <a:t>Гумрак</a:t>
            </a:r>
            <a:r>
              <a:rPr lang="ru-RU" sz="2000" b="1" dirty="0" smtClean="0">
                <a:solidFill>
                  <a:srgbClr val="FFC000"/>
                </a:solidFill>
              </a:rPr>
              <a:t> края проезжей части ш. Авиаторов и в </a:t>
            </a:r>
            <a:r>
              <a:rPr lang="en-US" sz="2000" b="1" dirty="0" smtClean="0">
                <a:solidFill>
                  <a:srgbClr val="FFC000"/>
                </a:solidFill>
              </a:rPr>
              <a:t>D</a:t>
            </a:r>
            <a:r>
              <a:rPr lang="ru-RU" sz="2000" b="1" dirty="0" smtClean="0">
                <a:solidFill>
                  <a:srgbClr val="FFC000"/>
                </a:solidFill>
              </a:rPr>
              <a:t>м. от линии левого торца здания АЗС. Также на данном участке проезжей части ш. Авиаторов обнаружены следы скольжения, заканчивающиеся у передних колес автомашины ВАЗ.</a:t>
            </a:r>
          </a:p>
          <a:p>
            <a:r>
              <a:rPr lang="ru-RU" sz="2000" b="1" dirty="0" smtClean="0">
                <a:solidFill>
                  <a:srgbClr val="FFC000"/>
                </a:solidFill>
              </a:rPr>
              <a:t>Эти следы……..».</a:t>
            </a:r>
            <a:endParaRPr lang="ru-R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19048" r="14174" b="26190"/>
          <a:stretch/>
        </p:blipFill>
        <p:spPr bwMode="auto">
          <a:xfrm>
            <a:off x="611560" y="1268760"/>
            <a:ext cx="805811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90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29563" r="26946" b="14882"/>
          <a:stretch/>
        </p:blipFill>
        <p:spPr bwMode="auto">
          <a:xfrm>
            <a:off x="414505" y="764704"/>
            <a:ext cx="3797455" cy="258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22880"/>
            <a:ext cx="4421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ИНЫЕ СЛЕДЫ ТРАНСПОРТНОГО СРЕДСТВА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t="31349" r="27059" b="16071"/>
          <a:stretch/>
        </p:blipFill>
        <p:spPr bwMode="auto">
          <a:xfrm>
            <a:off x="4821875" y="732788"/>
            <a:ext cx="4032448" cy="261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t="29365" r="26499" b="14881"/>
          <a:stretch/>
        </p:blipFill>
        <p:spPr bwMode="auto">
          <a:xfrm>
            <a:off x="2339752" y="3573016"/>
            <a:ext cx="4229021" cy="281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8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25000" r="15742" b="1785"/>
          <a:stretch/>
        </p:blipFill>
        <p:spPr bwMode="auto">
          <a:xfrm>
            <a:off x="390065" y="1268760"/>
            <a:ext cx="8424140" cy="486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476672"/>
            <a:ext cx="48974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</a:rPr>
              <a:t>ИНЫЕ СЛЕДЫ ТРАНСПОРТНОГО СРЕДСТВА</a:t>
            </a:r>
          </a:p>
        </p:txBody>
      </p:sp>
    </p:spTree>
    <p:extLst>
      <p:ext uri="{BB962C8B-B14F-4D97-AF65-F5344CB8AC3E}">
        <p14:creationId xmlns:p14="http://schemas.microsoft.com/office/powerpoint/2010/main" val="176869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 t="29762" r="26946" b="9325"/>
          <a:stretch/>
        </p:blipFill>
        <p:spPr bwMode="auto">
          <a:xfrm>
            <a:off x="467543" y="836712"/>
            <a:ext cx="3599751" cy="268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9120" y="364014"/>
            <a:ext cx="6476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ПО ОКОНЧАНИЮ ОСМОТРА НЕОБХОДИМО ОПРЕДЕЛИТЬ СУДЬБУ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9" t="30574" r="31652" b="11508"/>
          <a:stretch/>
        </p:blipFill>
        <p:spPr bwMode="auto">
          <a:xfrm>
            <a:off x="4363184" y="834721"/>
            <a:ext cx="3665199" cy="268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50230" y="3635732"/>
            <a:ext cx="7157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Транспортных средств и всех имеющихся в них документов и ценностей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33744" r="29786" b="22695"/>
          <a:stretch/>
        </p:blipFill>
        <p:spPr bwMode="auto">
          <a:xfrm>
            <a:off x="950230" y="4005064"/>
            <a:ext cx="4158385" cy="233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0072" y="4804960"/>
            <a:ext cx="3096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Трупов и </a:t>
            </a:r>
            <a:r>
              <a:rPr lang="ru-RU" b="1" dirty="0">
                <a:solidFill>
                  <a:srgbClr val="FFC000"/>
                </a:solidFill>
              </a:rPr>
              <a:t>всех имеющихся </a:t>
            </a:r>
            <a:endParaRPr lang="ru-RU" b="1" dirty="0" smtClean="0">
              <a:solidFill>
                <a:srgbClr val="FFC000"/>
              </a:solidFill>
            </a:endParaRPr>
          </a:p>
          <a:p>
            <a:r>
              <a:rPr lang="ru-RU" b="1" dirty="0" smtClean="0">
                <a:solidFill>
                  <a:srgbClr val="FFC000"/>
                </a:solidFill>
              </a:rPr>
              <a:t>при </a:t>
            </a:r>
            <a:r>
              <a:rPr lang="ru-RU" b="1" dirty="0">
                <a:solidFill>
                  <a:srgbClr val="FFC000"/>
                </a:solidFill>
              </a:rPr>
              <a:t>них документов и ценностей</a:t>
            </a:r>
          </a:p>
        </p:txBody>
      </p:sp>
    </p:spTree>
    <p:extLst>
      <p:ext uri="{BB962C8B-B14F-4D97-AF65-F5344CB8AC3E}">
        <p14:creationId xmlns:p14="http://schemas.microsoft.com/office/powerpoint/2010/main" val="33506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 t="8532" r="14398" b="6250"/>
          <a:stretch/>
        </p:blipFill>
        <p:spPr bwMode="auto">
          <a:xfrm>
            <a:off x="467544" y="620688"/>
            <a:ext cx="8349459" cy="558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3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4" t="7142" r="14622" b="8135"/>
          <a:stretch/>
        </p:blipFill>
        <p:spPr bwMode="auto">
          <a:xfrm>
            <a:off x="539552" y="764704"/>
            <a:ext cx="8072063" cy="5402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18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404664"/>
            <a:ext cx="2480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УПРАЖНЕНИЕ №1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2502"/>
            <a:ext cx="87847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Определить состав следственно-оперативной группы исходя из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представленной вводной и обосновать необходимость включение 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каждого из участников.</a:t>
            </a:r>
            <a:endParaRPr lang="ru-RU" sz="24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276872"/>
            <a:ext cx="856895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FFC000"/>
                </a:solidFill>
              </a:rPr>
              <a:t>10 января 2015 года в 11 часов 35 минут водитель Иванов И.И., управляя автомобилем «Газель 3320»  гос. номер  В 21-75 РО , двигаясь по </a:t>
            </a:r>
            <a:r>
              <a:rPr lang="ru-RU" sz="2200" b="1" dirty="0" err="1" smtClean="0">
                <a:solidFill>
                  <a:srgbClr val="FFC000"/>
                </a:solidFill>
              </a:rPr>
              <a:t>ул.Еременко</a:t>
            </a:r>
            <a:r>
              <a:rPr lang="ru-RU" sz="2200" b="1" dirty="0" smtClean="0">
                <a:solidFill>
                  <a:srgbClr val="FFC000"/>
                </a:solidFill>
              </a:rPr>
              <a:t> во втором ряду, проезжая стоящий у остановки общественного транспорта «</a:t>
            </a:r>
            <a:r>
              <a:rPr lang="ru-RU" sz="2200" b="1" dirty="0" err="1" smtClean="0">
                <a:solidFill>
                  <a:srgbClr val="FFC000"/>
                </a:solidFill>
              </a:rPr>
              <a:t>Шишкино</a:t>
            </a:r>
            <a:r>
              <a:rPr lang="ru-RU" sz="2200" b="1" dirty="0" smtClean="0">
                <a:solidFill>
                  <a:srgbClr val="FFC000"/>
                </a:solidFill>
              </a:rPr>
              <a:t>» автобус Экарус-1366 гос. номер А 77-43 РО под управлением водителя Петрова П.П. увидел, что из-за автобуса неожиданно вышла пожилая женщина  и, посмотрев на движущуюся к ней автомашину «Газель», стала пересекать проезжую часть дороги. Водитель маршрутного такси Иванов И.И. пытаясь избежать наезда, принял меры к экстренному торможению, однако полностью остановить свою автомашину не смог  и совершил наезд на </a:t>
            </a:r>
            <a:r>
              <a:rPr lang="ru-RU" sz="2200" b="1" dirty="0" err="1" smtClean="0">
                <a:solidFill>
                  <a:srgbClr val="FFC000"/>
                </a:solidFill>
              </a:rPr>
              <a:t>гр</a:t>
            </a:r>
            <a:r>
              <a:rPr lang="ru-RU" sz="2200" b="1" dirty="0" smtClean="0">
                <a:solidFill>
                  <a:srgbClr val="FFC000"/>
                </a:solidFill>
              </a:rPr>
              <a:t>-ку Сидорову С.С., которая с переломом костей левого бедра и таза была госпитализирована в МБУЗ ГБСМП </a:t>
            </a:r>
            <a:r>
              <a:rPr lang="ru-RU" sz="2200" b="1" dirty="0" err="1" smtClean="0">
                <a:solidFill>
                  <a:srgbClr val="FFC000"/>
                </a:solidFill>
              </a:rPr>
              <a:t>г.Ростова</a:t>
            </a:r>
            <a:r>
              <a:rPr lang="ru-RU" sz="2200" b="1" dirty="0" smtClean="0">
                <a:solidFill>
                  <a:srgbClr val="FFC000"/>
                </a:solidFill>
              </a:rPr>
              <a:t>-на-Дону.  </a:t>
            </a:r>
            <a:endParaRPr lang="ru-RU" sz="2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3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476672"/>
            <a:ext cx="2863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УПРАЖНЕНИЕ №1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1556792"/>
            <a:ext cx="4368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СОСТАВ УЧАСТНИКОВ СОГ</a:t>
            </a:r>
            <a:r>
              <a:rPr lang="en-US" sz="2800" b="1" dirty="0" smtClean="0">
                <a:solidFill>
                  <a:srgbClr val="FFC000"/>
                </a:solidFill>
              </a:rPr>
              <a:t>: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55" y="2420888"/>
            <a:ext cx="695622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FFC000"/>
                </a:solidFill>
              </a:rPr>
              <a:t>Следователь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2"/>
            </a:pPr>
            <a:r>
              <a:rPr lang="ru-RU" sz="2400" b="1" dirty="0" smtClean="0">
                <a:solidFill>
                  <a:srgbClr val="FFC000"/>
                </a:solidFill>
              </a:rPr>
              <a:t>Оперуполномоченный уголовного розыска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3"/>
            </a:pPr>
            <a:r>
              <a:rPr lang="ru-RU" sz="2400" b="1" dirty="0" smtClean="0">
                <a:solidFill>
                  <a:srgbClr val="FFC000"/>
                </a:solidFill>
              </a:rPr>
              <a:t>Специалист автотехник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4"/>
            </a:pPr>
            <a:r>
              <a:rPr lang="ru-RU" sz="2400" b="1" dirty="0" smtClean="0">
                <a:solidFill>
                  <a:srgbClr val="FFC000"/>
                </a:solidFill>
              </a:rPr>
              <a:t>Кинолог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5"/>
            </a:pPr>
            <a:r>
              <a:rPr lang="ru-RU" sz="2400" b="1" dirty="0" smtClean="0">
                <a:solidFill>
                  <a:srgbClr val="FFC000"/>
                </a:solidFill>
              </a:rPr>
              <a:t>Специалист-криминалист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6"/>
            </a:pPr>
            <a:r>
              <a:rPr lang="ru-RU" sz="2400" b="1" dirty="0" smtClean="0">
                <a:solidFill>
                  <a:srgbClr val="FFC000"/>
                </a:solidFill>
              </a:rPr>
              <a:t>Сотрудник ГИБДД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7"/>
            </a:pPr>
            <a:r>
              <a:rPr lang="ru-RU" sz="2400" b="1" dirty="0" smtClean="0">
                <a:solidFill>
                  <a:srgbClr val="FFC000"/>
                </a:solidFill>
              </a:rPr>
              <a:t>Участковый инспектор полиции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r>
              <a:rPr lang="ru-RU" sz="2400" b="1" dirty="0" smtClean="0">
                <a:solidFill>
                  <a:srgbClr val="FFC000"/>
                </a:solidFill>
              </a:rPr>
              <a:t>8.    Судебный медик.</a:t>
            </a:r>
          </a:p>
          <a:p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404664"/>
            <a:ext cx="2863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УПРАЖНЕНИЕ </a:t>
            </a:r>
            <a:r>
              <a:rPr lang="ru-RU" sz="2800" b="1" dirty="0" smtClean="0">
                <a:solidFill>
                  <a:srgbClr val="FFC000"/>
                </a:solidFill>
              </a:rPr>
              <a:t>№2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927884"/>
            <a:ext cx="79372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Определить состав следственно-оперативной группы исходя из представленной вводной и </a:t>
            </a:r>
          </a:p>
          <a:p>
            <a:r>
              <a:rPr lang="ru-RU" sz="2800" b="1" dirty="0" smtClean="0">
                <a:solidFill>
                  <a:srgbClr val="FFC000"/>
                </a:solidFill>
              </a:rPr>
              <a:t>обосновать необходимость включения каждого </a:t>
            </a:r>
          </a:p>
          <a:p>
            <a:r>
              <a:rPr lang="ru-RU" sz="2800" b="1" dirty="0" smtClean="0">
                <a:solidFill>
                  <a:srgbClr val="FFC000"/>
                </a:solidFill>
              </a:rPr>
              <a:t>из участников.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5619" y="2852936"/>
            <a:ext cx="81972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11 января 2015 года в 19 часов неустановленное лицо, управляя неустановленной следствием автомашиной, двигаясь по ул. Еременко у д.83 «Ростовский юридический институт МВД России», совершило наезд на пешехода Иванова И.И., который от полученных травм скончался на месте. </a:t>
            </a:r>
          </a:p>
          <a:p>
            <a:r>
              <a:rPr lang="ru-RU" sz="2800" b="1" dirty="0" smtClean="0">
                <a:solidFill>
                  <a:srgbClr val="FFC000"/>
                </a:solidFill>
              </a:rPr>
              <a:t>Водитель на автомашине с места происшествия скрылся.  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2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476672"/>
            <a:ext cx="2863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УПРАЖНЕНИЕ </a:t>
            </a:r>
            <a:r>
              <a:rPr lang="ru-RU" sz="2800" b="1" dirty="0" smtClean="0">
                <a:solidFill>
                  <a:srgbClr val="FFC000"/>
                </a:solidFill>
              </a:rPr>
              <a:t>№2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1556792"/>
            <a:ext cx="4368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СОСТАВ УЧАСТНИКОВ СОГ</a:t>
            </a:r>
            <a:r>
              <a:rPr lang="en-US" sz="2800" b="1" dirty="0" smtClean="0">
                <a:solidFill>
                  <a:srgbClr val="FFC000"/>
                </a:solidFill>
              </a:rPr>
              <a:t>: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55" y="2420888"/>
            <a:ext cx="695622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rgbClr val="FFC000"/>
                </a:solidFill>
              </a:rPr>
              <a:t>Следователь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2"/>
            </a:pPr>
            <a:r>
              <a:rPr lang="ru-RU" sz="2400" b="1" dirty="0" smtClean="0">
                <a:solidFill>
                  <a:srgbClr val="FFC000"/>
                </a:solidFill>
              </a:rPr>
              <a:t>Оперуполномоченный уголовного розыска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3"/>
            </a:pPr>
            <a:r>
              <a:rPr lang="ru-RU" sz="2400" b="1" dirty="0" smtClean="0">
                <a:solidFill>
                  <a:srgbClr val="FFC000"/>
                </a:solidFill>
              </a:rPr>
              <a:t>Специалист автотехник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4"/>
            </a:pPr>
            <a:r>
              <a:rPr lang="ru-RU" sz="2400" b="1" dirty="0" smtClean="0">
                <a:solidFill>
                  <a:srgbClr val="FFC000"/>
                </a:solidFill>
              </a:rPr>
              <a:t>Кинолог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5"/>
            </a:pPr>
            <a:r>
              <a:rPr lang="ru-RU" sz="2400" b="1" dirty="0" smtClean="0">
                <a:solidFill>
                  <a:srgbClr val="FFC000"/>
                </a:solidFill>
              </a:rPr>
              <a:t>Специалист-криминалист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6"/>
            </a:pPr>
            <a:r>
              <a:rPr lang="ru-RU" sz="2400" b="1" dirty="0" smtClean="0">
                <a:solidFill>
                  <a:srgbClr val="FFC000"/>
                </a:solidFill>
              </a:rPr>
              <a:t>Сотрудник ГИБДД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 startAt="7"/>
            </a:pPr>
            <a:r>
              <a:rPr lang="ru-RU" sz="2400" b="1" dirty="0" smtClean="0">
                <a:solidFill>
                  <a:srgbClr val="FFC000"/>
                </a:solidFill>
              </a:rPr>
              <a:t>Участковый инспектор полиции</a:t>
            </a:r>
            <a:r>
              <a:rPr lang="en-US" sz="2400" b="1" dirty="0" smtClean="0">
                <a:solidFill>
                  <a:srgbClr val="FFC000"/>
                </a:solidFill>
              </a:rPr>
              <a:t>;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r>
              <a:rPr lang="ru-RU" sz="2400" b="1" dirty="0" smtClean="0">
                <a:solidFill>
                  <a:srgbClr val="FFC000"/>
                </a:solidFill>
              </a:rPr>
              <a:t>8.    Судебный медик.</a:t>
            </a:r>
          </a:p>
          <a:p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9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476672"/>
            <a:ext cx="2863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УПРАЖНЕНИЕ </a:t>
            </a:r>
            <a:r>
              <a:rPr lang="ru-RU" sz="2800" b="1" dirty="0" smtClean="0">
                <a:solidFill>
                  <a:srgbClr val="FFC000"/>
                </a:solidFill>
              </a:rPr>
              <a:t>№3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16056"/>
            <a:ext cx="806608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8642" y="2924944"/>
            <a:ext cx="80590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15 января 2015 года в 23 часа 45 минут на проезжей части ул. Еременко  у дома № 87 произошло столкновение автомашины «ВАЗ-2121» гос. номер Г 29-85 РО под управлением водителя Иванова И.И. и автомашины «ВАЗ-2106» гос. номер Д 44-20 РО . В результате ДТП Иванов И.И. в бессознательном состоянии доставлен в МБУЗ ГБСМП </a:t>
            </a:r>
            <a:r>
              <a:rPr lang="ru-RU" sz="2400" b="1" dirty="0" err="1" smtClean="0">
                <a:solidFill>
                  <a:srgbClr val="FFC000"/>
                </a:solidFill>
              </a:rPr>
              <a:t>г.Ростова</a:t>
            </a:r>
            <a:r>
              <a:rPr lang="ru-RU" sz="2400" b="1" dirty="0" smtClean="0">
                <a:solidFill>
                  <a:srgbClr val="FFC000"/>
                </a:solidFill>
              </a:rPr>
              <a:t>-на-Дону.</a:t>
            </a:r>
          </a:p>
          <a:p>
            <a:r>
              <a:rPr lang="ru-RU" sz="2400" b="1" dirty="0" smtClean="0">
                <a:solidFill>
                  <a:srgbClr val="FFC000"/>
                </a:solidFill>
              </a:rPr>
              <a:t>Водитель автомашины </a:t>
            </a:r>
            <a:r>
              <a:rPr lang="ru-RU" sz="2400" b="1" dirty="0">
                <a:solidFill>
                  <a:srgbClr val="FFC000"/>
                </a:solidFill>
              </a:rPr>
              <a:t>«ВАЗ-2106» </a:t>
            </a:r>
            <a:r>
              <a:rPr lang="ru-RU" sz="2400" b="1" dirty="0" smtClean="0">
                <a:solidFill>
                  <a:srgbClr val="FFC000"/>
                </a:solidFill>
              </a:rPr>
              <a:t>с места происшествия скрылся.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1202</TotalTime>
  <Words>1918</Words>
  <Application>Microsoft Office PowerPoint</Application>
  <PresentationFormat>Экран (4:3)</PresentationFormat>
  <Paragraphs>212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kbp10</dc:creator>
  <cp:lastModifiedBy>Л. А. Бушмакина</cp:lastModifiedBy>
  <cp:revision>89</cp:revision>
  <dcterms:created xsi:type="dcterms:W3CDTF">2015-01-14T09:01:32Z</dcterms:created>
  <dcterms:modified xsi:type="dcterms:W3CDTF">2018-12-11T11:19:56Z</dcterms:modified>
</cp:coreProperties>
</file>